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9" r:id="rId2"/>
    <p:sldId id="260" r:id="rId3"/>
    <p:sldId id="261" r:id="rId4"/>
    <p:sldId id="262" r:id="rId5"/>
    <p:sldId id="263" r:id="rId6"/>
    <p:sldId id="264" r:id="rId7"/>
    <p:sldId id="265" r:id="rId8"/>
    <p:sldId id="266" r:id="rId9"/>
    <p:sldId id="267" r:id="rId10"/>
    <p:sldId id="268" r:id="rId11"/>
  </p:sldIdLst>
  <p:sldSz cx="9144000" cy="5143500" type="screen16x9"/>
  <p:notesSz cx="6858000" cy="92964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538"/>
    <a:srgbClr val="24486C"/>
    <a:srgbClr val="336699"/>
    <a:srgbClr val="9078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23" autoAdjust="0"/>
    <p:restoredTop sz="94660"/>
  </p:normalViewPr>
  <p:slideViewPr>
    <p:cSldViewPr snapToGrid="0">
      <p:cViewPr varScale="1">
        <p:scale>
          <a:sx n="127" d="100"/>
          <a:sy n="127" d="100"/>
        </p:scale>
        <p:origin x="-1536" y="-90"/>
      </p:cViewPr>
      <p:guideLst>
        <p:guide orient="horz" pos="162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4980"/>
          </a:xfrm>
          <a:prstGeom prst="rect">
            <a:avLst/>
          </a:prstGeom>
        </p:spPr>
        <p:txBody>
          <a:bodyPr vert="horz" lIns="91440" tIns="45720" rIns="91440" bIns="45720" rtlCol="0"/>
          <a:lstStyle>
            <a:lvl1pPr algn="r">
              <a:defRPr sz="1200"/>
            </a:lvl1pPr>
          </a:lstStyle>
          <a:p>
            <a:fld id="{8B8810D6-D3A6-4BF8-80CD-F00659C9627A}" type="datetimeFigureOut">
              <a:rPr lang="en-US" smtClean="0"/>
              <a:t>7/1/2013</a:t>
            </a:fld>
            <a:endParaRPr lang="en-US"/>
          </a:p>
        </p:txBody>
      </p:sp>
      <p:sp>
        <p:nvSpPr>
          <p:cNvPr id="4" name="Footer Placeholder 3"/>
          <p:cNvSpPr>
            <a:spLocks noGrp="1"/>
          </p:cNvSpPr>
          <p:nvPr>
            <p:ph type="ftr" sz="quarter" idx="2"/>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lIns="91440" tIns="45720" rIns="91440" bIns="45720" rtlCol="0" anchor="b"/>
          <a:lstStyle>
            <a:lvl1pPr algn="r">
              <a:defRPr sz="1200"/>
            </a:lvl1pPr>
          </a:lstStyle>
          <a:p>
            <a:fld id="{81617282-C9B8-4F43-A877-0610B46B5B1D}" type="slidenum">
              <a:rPr lang="en-US" smtClean="0"/>
              <a:t>‹#›</a:t>
            </a:fld>
            <a:endParaRPr lang="en-US"/>
          </a:p>
        </p:txBody>
      </p:sp>
    </p:spTree>
    <p:extLst>
      <p:ext uri="{BB962C8B-B14F-4D97-AF65-F5344CB8AC3E}">
        <p14:creationId xmlns:p14="http://schemas.microsoft.com/office/powerpoint/2010/main" val="1332229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C213485E-172C-45B2-AD52-62B24C8BE908}" type="datetimeFigureOut">
              <a:rPr lang="en-AU" smtClean="0"/>
              <a:t>1/07/2013</a:t>
            </a:fld>
            <a:endParaRPr lang="en-AU"/>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15F864D3-5F54-4A5F-9A60-0CC104501B91}" type="slidenum">
              <a:rPr lang="en-AU" smtClean="0"/>
              <a:t>‹#›</a:t>
            </a:fld>
            <a:endParaRPr lang="en-AU"/>
          </a:p>
        </p:txBody>
      </p:sp>
    </p:spTree>
    <p:extLst>
      <p:ext uri="{BB962C8B-B14F-4D97-AF65-F5344CB8AC3E}">
        <p14:creationId xmlns:p14="http://schemas.microsoft.com/office/powerpoint/2010/main" val="2529829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980" y="0"/>
            <a:ext cx="9158400" cy="2949934"/>
          </a:xfrm>
          <a:prstGeom prst="rect">
            <a:avLst/>
          </a:prstGeom>
        </p:spPr>
      </p:pic>
      <p:pic>
        <p:nvPicPr>
          <p:cNvPr id="9" name="Picture 3"/>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t="50024" b="9811"/>
          <a:stretch/>
        </p:blipFill>
        <p:spPr bwMode="auto">
          <a:xfrm>
            <a:off x="-13826" y="2384754"/>
            <a:ext cx="9157826" cy="2758745"/>
          </a:xfrm>
          <a:prstGeom prst="rect">
            <a:avLst/>
          </a:prstGeom>
          <a:noFill/>
          <a:ln>
            <a:noFill/>
          </a:ln>
          <a:effectLst>
            <a:outerShdw blurRad="190500" dist="76200" dir="16200000" algn="ctr" rotWithShape="0">
              <a:schemeClr val="tx1">
                <a:alpha val="81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idx="1"/>
          </p:nvPr>
        </p:nvSpPr>
        <p:spPr>
          <a:xfrm>
            <a:off x="304800" y="3331772"/>
            <a:ext cx="8458200" cy="357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7" name="Title 6"/>
          <p:cNvSpPr>
            <a:spLocks noGrp="1"/>
          </p:cNvSpPr>
          <p:nvPr>
            <p:ph type="title"/>
          </p:nvPr>
        </p:nvSpPr>
        <p:spPr>
          <a:xfrm>
            <a:off x="304800" y="2885832"/>
            <a:ext cx="8001000" cy="429862"/>
          </a:xfrm>
        </p:spPr>
        <p:txBody>
          <a:bodyPr/>
          <a:lstStyle/>
          <a:p>
            <a:r>
              <a:rPr lang="en-US" dirty="0" smtClean="0"/>
              <a:t>Click to edit Master title style</a:t>
            </a:r>
            <a:endParaRPr lang="en-AU" dirty="0"/>
          </a:p>
        </p:txBody>
      </p:sp>
      <p:pic>
        <p:nvPicPr>
          <p:cNvPr id="13"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64381" y="4085830"/>
            <a:ext cx="657750" cy="69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706859" y="4072305"/>
            <a:ext cx="1181000" cy="707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888622" y="4140979"/>
            <a:ext cx="1171164" cy="557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userDrawn="1"/>
        </p:nvSpPr>
        <p:spPr>
          <a:xfrm>
            <a:off x="3403531" y="4822274"/>
            <a:ext cx="5514651" cy="261610"/>
          </a:xfrm>
          <a:prstGeom prst="rect">
            <a:avLst/>
          </a:prstGeom>
          <a:noFill/>
        </p:spPr>
        <p:txBody>
          <a:bodyPr wrap="none" rtlCol="0">
            <a:spAutoFit/>
          </a:bodyPr>
          <a:lstStyle/>
          <a:p>
            <a:pPr algn="r"/>
            <a:r>
              <a:rPr lang="en-US" sz="1100" dirty="0" smtClean="0">
                <a:latin typeface="Calibri" pitchFamily="34" charset="0"/>
              </a:rPr>
              <a:t>© Benckendorff &amp; Lund-</a:t>
            </a:r>
            <a:r>
              <a:rPr lang="en-US" sz="1100" dirty="0" err="1" smtClean="0">
                <a:latin typeface="Calibri" pitchFamily="34" charset="0"/>
              </a:rPr>
              <a:t>Durlacher</a:t>
            </a:r>
            <a:r>
              <a:rPr lang="en-US" sz="1100" dirty="0">
                <a:latin typeface="Calibri" pitchFamily="34" charset="0"/>
              </a:rPr>
              <a:t> </a:t>
            </a:r>
            <a:r>
              <a:rPr lang="en-US" sz="1100" dirty="0" smtClean="0">
                <a:latin typeface="Calibri" pitchFamily="34" charset="0"/>
              </a:rPr>
              <a:t>(</a:t>
            </a:r>
            <a:r>
              <a:rPr lang="en-US" sz="1100" dirty="0" err="1" smtClean="0">
                <a:latin typeface="Calibri" pitchFamily="34" charset="0"/>
              </a:rPr>
              <a:t>Eds</a:t>
            </a:r>
            <a:r>
              <a:rPr lang="en-US" sz="1100" dirty="0" smtClean="0">
                <a:latin typeface="Calibri" pitchFamily="34" charset="0"/>
              </a:rPr>
              <a:t>) </a:t>
            </a:r>
            <a:r>
              <a:rPr lang="en-US" sz="1100" b="1" dirty="0" smtClean="0">
                <a:solidFill>
                  <a:srgbClr val="376538"/>
                </a:solidFill>
                <a:latin typeface="Calibri" pitchFamily="34" charset="0"/>
              </a:rPr>
              <a:t>International Cases in Sustainable Travel &amp; Tourism</a:t>
            </a:r>
            <a:endParaRPr lang="en-US" sz="1100" b="1" dirty="0">
              <a:solidFill>
                <a:srgbClr val="376538"/>
              </a:solidFill>
              <a:latin typeface="Calibri" pitchFamily="34" charset="0"/>
            </a:endParaRPr>
          </a:p>
        </p:txBody>
      </p:sp>
    </p:spTree>
    <p:extLst>
      <p:ext uri="{BB962C8B-B14F-4D97-AF65-F5344CB8AC3E}">
        <p14:creationId xmlns:p14="http://schemas.microsoft.com/office/powerpoint/2010/main" val="512054722"/>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81800" y="4806086"/>
            <a:ext cx="2133600" cy="199302"/>
          </a:xfrm>
        </p:spPr>
        <p:txBody>
          <a:bodyPr/>
          <a:lstStyle>
            <a:lvl1pPr>
              <a:defRPr/>
            </a:lvl1pPr>
          </a:lstStyle>
          <a:p>
            <a:fld id="{CA519284-E648-4D87-9771-7975855ECF80}" type="slidenum">
              <a:rPr lang="en-US"/>
              <a:pPr/>
              <a:t>‹#›</a:t>
            </a:fld>
            <a:endParaRPr lang="en-US"/>
          </a:p>
        </p:txBody>
      </p:sp>
      <p:sp>
        <p:nvSpPr>
          <p:cNvPr id="8" name="Title 7"/>
          <p:cNvSpPr>
            <a:spLocks noGrp="1"/>
          </p:cNvSpPr>
          <p:nvPr>
            <p:ph type="title"/>
          </p:nvPr>
        </p:nvSpPr>
        <p:spPr/>
        <p:txBody>
          <a:bodyPr/>
          <a:lstStyle/>
          <a:p>
            <a:r>
              <a:rPr lang="en-US" smtClean="0"/>
              <a:t>Click to edit Master title style</a:t>
            </a:r>
            <a:endParaRPr lang="en-AU"/>
          </a:p>
        </p:txBody>
      </p:sp>
      <p:sp>
        <p:nvSpPr>
          <p:cNvPr id="10" name="Content Placeholder 9"/>
          <p:cNvSpPr>
            <a:spLocks noGrp="1"/>
          </p:cNvSpPr>
          <p:nvPr>
            <p:ph sz="quarter" idx="13"/>
          </p:nvPr>
        </p:nvSpPr>
        <p:spPr>
          <a:xfrm>
            <a:off x="849313" y="754063"/>
            <a:ext cx="7986712" cy="3876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100297372"/>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4049" y="753466"/>
            <a:ext cx="3930091" cy="3957524"/>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37760" y="753466"/>
            <a:ext cx="3913632" cy="3957524"/>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lvl1pPr>
              <a:defRPr/>
            </a:lvl1pPr>
          </a:lstStyle>
          <a:p>
            <a:fld id="{58FFC989-C9F5-4D51-A9C3-AE5F20336AC3}" type="slidenum">
              <a:rPr lang="en-US"/>
              <a:pPr/>
              <a:t>‹#›</a:t>
            </a:fld>
            <a:endParaRPr lang="en-US"/>
          </a:p>
        </p:txBody>
      </p:sp>
    </p:spTree>
    <p:extLst>
      <p:ext uri="{BB962C8B-B14F-4D97-AF65-F5344CB8AC3E}">
        <p14:creationId xmlns:p14="http://schemas.microsoft.com/office/powerpoint/2010/main" val="3410838000"/>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9302" y="792900"/>
            <a:ext cx="3913632"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19302" y="1345997"/>
            <a:ext cx="3913632" cy="3248625"/>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49979" y="792900"/>
            <a:ext cx="3975808"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49979" y="1345997"/>
            <a:ext cx="3975808" cy="3248625"/>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708649" y="4798771"/>
            <a:ext cx="2133600" cy="221248"/>
          </a:xfrm>
        </p:spPr>
        <p:txBody>
          <a:bodyPr/>
          <a:lstStyle>
            <a:lvl1pPr>
              <a:defRPr/>
            </a:lvl1pPr>
          </a:lstStyle>
          <a:p>
            <a:fld id="{E1013306-FE83-4F60-8498-80E898BED37C}" type="slidenum">
              <a:rPr lang="en-US"/>
              <a:pPr/>
              <a:t>‹#›</a:t>
            </a:fld>
            <a:endParaRPr lang="en-US"/>
          </a:p>
        </p:txBody>
      </p:sp>
      <p:sp>
        <p:nvSpPr>
          <p:cNvPr id="10" name="Title 9"/>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519455339"/>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8200" y="171450"/>
            <a:ext cx="8001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838200" y="742950"/>
            <a:ext cx="80010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6745224" y="4798771"/>
            <a:ext cx="2133600" cy="22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0">
                <a:latin typeface="Calibri" pitchFamily="34" charset="0"/>
              </a:defRPr>
            </a:lvl1pPr>
          </a:lstStyle>
          <a:p>
            <a:fld id="{F5AF11E3-5AEA-439E-88D2-08E5A4FC1BE9}" type="slidenum">
              <a:rPr lang="en-US" smtClean="0"/>
              <a:pPr/>
              <a:t>‹#›</a:t>
            </a:fld>
            <a:endParaRPr lang="en-US"/>
          </a:p>
        </p:txBody>
      </p:sp>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824334" cy="5143500"/>
          </a:xfrm>
          <a:prstGeom prst="rect">
            <a:avLst/>
          </a:prstGeom>
        </p:spPr>
      </p:pic>
      <p:pic>
        <p:nvPicPr>
          <p:cNvPr id="9" name="Picture 3"/>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05289" y="4740249"/>
            <a:ext cx="321378" cy="33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userDrawn="1"/>
        </p:nvSpPr>
        <p:spPr>
          <a:xfrm>
            <a:off x="1125110" y="4761196"/>
            <a:ext cx="5315447" cy="276999"/>
          </a:xfrm>
          <a:prstGeom prst="rect">
            <a:avLst/>
          </a:prstGeom>
        </p:spPr>
        <p:txBody>
          <a:bodyPr wrap="square">
            <a:spAutoFit/>
          </a:bodyPr>
          <a:lstStyle/>
          <a:p>
            <a:r>
              <a:rPr lang="en-AU" sz="1200" b="1" dirty="0" smtClean="0">
                <a:solidFill>
                  <a:srgbClr val="376538"/>
                </a:solidFill>
                <a:latin typeface="+mj-lt"/>
              </a:rPr>
              <a:t>International Cases in Sustainable Travel &amp; Tourism</a:t>
            </a:r>
            <a:endParaRPr lang="en-US" sz="1200" b="1" dirty="0">
              <a:solidFill>
                <a:srgbClr val="376538"/>
              </a:solidFill>
              <a:latin typeface="+mj-lt"/>
            </a:endParaRPr>
          </a:p>
        </p:txBody>
      </p:sp>
    </p:spTree>
  </p:cSld>
  <p:clrMap bg1="lt1" tx1="dk1" bg2="lt2" tx2="dk2" accent1="accent1" accent2="accent2" accent3="accent3" accent4="accent4" accent5="accent5" accent6="accent6" hlink="hlink" folHlink="folHlink"/>
  <p:sldLayoutIdLst>
    <p:sldLayoutId id="2147483651" r:id="rId1"/>
    <p:sldLayoutId id="2147483650" r:id="rId2"/>
    <p:sldLayoutId id="2147483652" r:id="rId3"/>
    <p:sldLayoutId id="2147483653" r:id="rId4"/>
  </p:sldLayoutIdLst>
  <p:transition spd="med">
    <p:fade thruBlk="1"/>
  </p:transition>
  <p:hf hdr="0" dt="0"/>
  <p:txStyles>
    <p:titleStyle>
      <a:lvl1pPr algn="l" rtl="0" eaLnBrk="1" fontAlgn="base" hangingPunct="1">
        <a:spcBef>
          <a:spcPct val="0"/>
        </a:spcBef>
        <a:spcAft>
          <a:spcPct val="0"/>
        </a:spcAft>
        <a:defRPr sz="3600" b="1">
          <a:solidFill>
            <a:srgbClr val="376538"/>
          </a:solidFill>
          <a:latin typeface="Calibri" pitchFamily="34" charset="0"/>
          <a:ea typeface="+mj-ea"/>
          <a:cs typeface="+mj-cs"/>
        </a:defRPr>
      </a:lvl1pPr>
      <a:lvl2pPr algn="l" rtl="0" eaLnBrk="1" fontAlgn="base" hangingPunct="1">
        <a:spcBef>
          <a:spcPct val="0"/>
        </a:spcBef>
        <a:spcAft>
          <a:spcPct val="0"/>
        </a:spcAft>
        <a:defRPr sz="3200" b="1">
          <a:solidFill>
            <a:schemeClr val="tx2"/>
          </a:solidFill>
          <a:latin typeface="Tahoma" charset="0"/>
        </a:defRPr>
      </a:lvl2pPr>
      <a:lvl3pPr algn="l" rtl="0" eaLnBrk="1" fontAlgn="base" hangingPunct="1">
        <a:spcBef>
          <a:spcPct val="0"/>
        </a:spcBef>
        <a:spcAft>
          <a:spcPct val="0"/>
        </a:spcAft>
        <a:defRPr sz="3200" b="1">
          <a:solidFill>
            <a:schemeClr val="tx2"/>
          </a:solidFill>
          <a:latin typeface="Tahoma" charset="0"/>
        </a:defRPr>
      </a:lvl3pPr>
      <a:lvl4pPr algn="l" rtl="0" eaLnBrk="1" fontAlgn="base" hangingPunct="1">
        <a:spcBef>
          <a:spcPct val="0"/>
        </a:spcBef>
        <a:spcAft>
          <a:spcPct val="0"/>
        </a:spcAft>
        <a:defRPr sz="3200" b="1">
          <a:solidFill>
            <a:schemeClr val="tx2"/>
          </a:solidFill>
          <a:latin typeface="Tahoma" charset="0"/>
        </a:defRPr>
      </a:lvl4pPr>
      <a:lvl5pPr algn="l" rtl="0" eaLnBrk="1" fontAlgn="base" hangingPunct="1">
        <a:spcBef>
          <a:spcPct val="0"/>
        </a:spcBef>
        <a:spcAft>
          <a:spcPct val="0"/>
        </a:spcAft>
        <a:defRPr sz="3200" b="1">
          <a:solidFill>
            <a:schemeClr val="tx2"/>
          </a:solidFill>
          <a:latin typeface="Tahoma" charset="0"/>
        </a:defRPr>
      </a:lvl5pPr>
      <a:lvl6pPr marL="457200" algn="l" rtl="0" eaLnBrk="1" fontAlgn="base" hangingPunct="1">
        <a:spcBef>
          <a:spcPct val="0"/>
        </a:spcBef>
        <a:spcAft>
          <a:spcPct val="0"/>
        </a:spcAft>
        <a:defRPr sz="3200" b="1">
          <a:solidFill>
            <a:schemeClr val="tx2"/>
          </a:solidFill>
          <a:latin typeface="Tahoma" charset="0"/>
        </a:defRPr>
      </a:lvl6pPr>
      <a:lvl7pPr marL="914400" algn="l" rtl="0" eaLnBrk="1" fontAlgn="base" hangingPunct="1">
        <a:spcBef>
          <a:spcPct val="0"/>
        </a:spcBef>
        <a:spcAft>
          <a:spcPct val="0"/>
        </a:spcAft>
        <a:defRPr sz="3200" b="1">
          <a:solidFill>
            <a:schemeClr val="tx2"/>
          </a:solidFill>
          <a:latin typeface="Tahoma" charset="0"/>
        </a:defRPr>
      </a:lvl7pPr>
      <a:lvl8pPr marL="1371600" algn="l" rtl="0" eaLnBrk="1" fontAlgn="base" hangingPunct="1">
        <a:spcBef>
          <a:spcPct val="0"/>
        </a:spcBef>
        <a:spcAft>
          <a:spcPct val="0"/>
        </a:spcAft>
        <a:defRPr sz="3200" b="1">
          <a:solidFill>
            <a:schemeClr val="tx2"/>
          </a:solidFill>
          <a:latin typeface="Tahoma" charset="0"/>
        </a:defRPr>
      </a:lvl8pPr>
      <a:lvl9pPr marL="1828800" algn="l" rtl="0" eaLnBrk="1" fontAlgn="base" hangingPunct="1">
        <a:spcBef>
          <a:spcPct val="0"/>
        </a:spcBef>
        <a:spcAft>
          <a:spcPct val="0"/>
        </a:spcAft>
        <a:defRPr sz="3200" b="1">
          <a:solidFill>
            <a:schemeClr val="tx2"/>
          </a:solidFill>
          <a:latin typeface="Tahoma" charset="0"/>
        </a:defRPr>
      </a:lvl9pPr>
    </p:titleStyle>
    <p:bodyStyle>
      <a:lvl1pPr marL="342900" indent="-342900" algn="l" rtl="0" eaLnBrk="1" fontAlgn="base" hangingPunct="1">
        <a:spcBef>
          <a:spcPts val="500"/>
        </a:spcBef>
        <a:spcAft>
          <a:spcPct val="0"/>
        </a:spcAft>
        <a:buClr>
          <a:srgbClr val="376538"/>
        </a:buClr>
        <a:buFont typeface="Brush Script MT" pitchFamily="66" charset="0"/>
        <a:buChar char="O"/>
        <a:defRPr sz="2800" b="0">
          <a:solidFill>
            <a:schemeClr val="tx1"/>
          </a:solidFill>
          <a:latin typeface="Calibri" pitchFamily="34" charset="0"/>
          <a:ea typeface="+mn-ea"/>
          <a:cs typeface="+mn-cs"/>
        </a:defRPr>
      </a:lvl1pPr>
      <a:lvl2pPr marL="742950" indent="-285750" algn="l" rtl="0" eaLnBrk="1" fontAlgn="base" hangingPunct="1">
        <a:spcBef>
          <a:spcPts val="500"/>
        </a:spcBef>
        <a:spcAft>
          <a:spcPct val="0"/>
        </a:spcAft>
        <a:buChar char="–"/>
        <a:defRPr sz="2400" b="0">
          <a:solidFill>
            <a:schemeClr val="tx1"/>
          </a:solidFill>
          <a:latin typeface="Calibri" pitchFamily="34" charset="0"/>
        </a:defRPr>
      </a:lvl2pPr>
      <a:lvl3pPr marL="1143000" indent="-228600" algn="l" rtl="0" eaLnBrk="1" fontAlgn="base" hangingPunct="1">
        <a:spcBef>
          <a:spcPts val="500"/>
        </a:spcBef>
        <a:spcAft>
          <a:spcPct val="0"/>
        </a:spcAft>
        <a:buChar char="•"/>
        <a:defRPr sz="2000" b="0">
          <a:solidFill>
            <a:schemeClr val="tx1"/>
          </a:solidFill>
          <a:latin typeface="Calibri" pitchFamily="34" charset="0"/>
        </a:defRPr>
      </a:lvl3pPr>
      <a:lvl4pPr marL="1600200" indent="-228600" algn="l" rtl="0" eaLnBrk="1" fontAlgn="base" hangingPunct="1">
        <a:spcBef>
          <a:spcPts val="500"/>
        </a:spcBef>
        <a:spcAft>
          <a:spcPct val="0"/>
        </a:spcAft>
        <a:buChar char="–"/>
        <a:defRPr b="0">
          <a:solidFill>
            <a:schemeClr val="tx1"/>
          </a:solidFill>
          <a:latin typeface="Calibri" pitchFamily="34" charset="0"/>
        </a:defRPr>
      </a:lvl4pPr>
      <a:lvl5pPr marL="2057400" indent="-228600" algn="l" rtl="0" eaLnBrk="1" fontAlgn="base" hangingPunct="1">
        <a:spcBef>
          <a:spcPts val="500"/>
        </a:spcBef>
        <a:spcAft>
          <a:spcPct val="0"/>
        </a:spcAft>
        <a:buChar char="»"/>
        <a:defRPr b="0">
          <a:solidFill>
            <a:schemeClr val="tx1"/>
          </a:solidFill>
          <a:latin typeface="Calibri" pitchFamily="34" charset="0"/>
        </a:defRPr>
      </a:lvl5pPr>
      <a:lvl6pPr marL="2514600" indent="-228600" algn="l" rtl="0" eaLnBrk="1" fontAlgn="base" hangingPunct="1">
        <a:spcBef>
          <a:spcPct val="20000"/>
        </a:spcBef>
        <a:spcAft>
          <a:spcPct val="0"/>
        </a:spcAft>
        <a:buChar char="»"/>
        <a:defRPr b="1">
          <a:solidFill>
            <a:schemeClr val="tx1"/>
          </a:solidFill>
          <a:latin typeface="+mn-lt"/>
        </a:defRPr>
      </a:lvl6pPr>
      <a:lvl7pPr marL="2971800" indent="-228600" algn="l" rtl="0" eaLnBrk="1" fontAlgn="base" hangingPunct="1">
        <a:spcBef>
          <a:spcPct val="20000"/>
        </a:spcBef>
        <a:spcAft>
          <a:spcPct val="0"/>
        </a:spcAft>
        <a:buChar char="»"/>
        <a:defRPr b="1">
          <a:solidFill>
            <a:schemeClr val="tx1"/>
          </a:solidFill>
          <a:latin typeface="+mn-lt"/>
        </a:defRPr>
      </a:lvl7pPr>
      <a:lvl8pPr marL="3429000" indent="-228600" algn="l" rtl="0" eaLnBrk="1" fontAlgn="base" hangingPunct="1">
        <a:spcBef>
          <a:spcPct val="20000"/>
        </a:spcBef>
        <a:spcAft>
          <a:spcPct val="0"/>
        </a:spcAft>
        <a:buChar char="»"/>
        <a:defRPr b="1">
          <a:solidFill>
            <a:schemeClr val="tx1"/>
          </a:solidFill>
          <a:latin typeface="+mn-lt"/>
        </a:defRPr>
      </a:lvl8pPr>
      <a:lvl9pPr marL="3886200" indent="-228600" algn="l" rtl="0" eaLnBrk="1" fontAlgn="base" hangingPunct="1">
        <a:spcBef>
          <a:spcPct val="20000"/>
        </a:spcBef>
        <a:spcAft>
          <a:spcPct val="0"/>
        </a:spcAft>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b="1" dirty="0" smtClean="0"/>
              <a:t>Namibia</a:t>
            </a:r>
            <a:endParaRPr lang="en-AU" b="1" dirty="0"/>
          </a:p>
        </p:txBody>
      </p:sp>
      <p:sp>
        <p:nvSpPr>
          <p:cNvPr id="3" name="Subtitle 2"/>
          <p:cNvSpPr>
            <a:spLocks noGrp="1"/>
          </p:cNvSpPr>
          <p:nvPr>
            <p:ph type="subTitle" idx="1"/>
          </p:nvPr>
        </p:nvSpPr>
        <p:spPr/>
        <p:txBody>
          <a:bodyPr/>
          <a:lstStyle/>
          <a:p>
            <a:r>
              <a:rPr lang="de-DE" dirty="0"/>
              <a:t>Namibia’s Communal Conservancy Tourism Sector</a:t>
            </a:r>
            <a:endParaRPr lang="en-AU" dirty="0"/>
          </a:p>
        </p:txBody>
      </p:sp>
      <p:sp>
        <p:nvSpPr>
          <p:cNvPr id="4" name="TextBox 3"/>
          <p:cNvSpPr txBox="1"/>
          <p:nvPr/>
        </p:nvSpPr>
        <p:spPr>
          <a:xfrm>
            <a:off x="353793" y="3823178"/>
            <a:ext cx="1575560" cy="369332"/>
          </a:xfrm>
          <a:prstGeom prst="rect">
            <a:avLst/>
          </a:prstGeom>
          <a:noFill/>
        </p:spPr>
        <p:txBody>
          <a:bodyPr wrap="none" rtlCol="0">
            <a:spAutoFit/>
          </a:bodyPr>
          <a:lstStyle/>
          <a:p>
            <a:r>
              <a:rPr lang="en-GB" dirty="0" err="1">
                <a:solidFill>
                  <a:srgbClr val="376538"/>
                </a:solidFill>
              </a:rPr>
              <a:t>Joram</a:t>
            </a:r>
            <a:r>
              <a:rPr lang="en-GB" dirty="0">
                <a:solidFill>
                  <a:srgbClr val="376538"/>
                </a:solidFill>
              </a:rPr>
              <a:t> </a:t>
            </a:r>
            <a:r>
              <a:rPr lang="en-GB" dirty="0" err="1">
                <a:solidFill>
                  <a:srgbClr val="376538"/>
                </a:solidFill>
              </a:rPr>
              <a:t>Ndlovu</a:t>
            </a:r>
            <a:endParaRPr lang="en-AU" dirty="0">
              <a:solidFill>
                <a:srgbClr val="376538"/>
              </a:solidFill>
            </a:endParaRPr>
          </a:p>
        </p:txBody>
      </p:sp>
    </p:spTree>
    <p:extLst>
      <p:ext uri="{BB962C8B-B14F-4D97-AF65-F5344CB8AC3E}">
        <p14:creationId xmlns:p14="http://schemas.microsoft.com/office/powerpoint/2010/main" val="1959157352"/>
      </p:ext>
    </p:extLst>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Study Questions</a:t>
            </a:r>
            <a:endParaRPr lang="en-AU" dirty="0"/>
          </a:p>
        </p:txBody>
      </p:sp>
      <p:sp>
        <p:nvSpPr>
          <p:cNvPr id="3" name="Content Placeholder 2"/>
          <p:cNvSpPr>
            <a:spLocks noGrp="1"/>
          </p:cNvSpPr>
          <p:nvPr>
            <p:ph idx="13"/>
          </p:nvPr>
        </p:nvSpPr>
        <p:spPr>
          <a:xfrm>
            <a:off x="849313" y="754063"/>
            <a:ext cx="7986712" cy="3876675"/>
          </a:xfrm>
        </p:spPr>
        <p:txBody>
          <a:bodyPr/>
          <a:lstStyle/>
          <a:p>
            <a:pPr marL="514350" lvl="0" indent="-514350">
              <a:buFont typeface="+mj-lt"/>
              <a:buAutoNum type="arabicPeriod"/>
            </a:pPr>
            <a:r>
              <a:rPr lang="en-GB" sz="1400" dirty="0" smtClean="0"/>
              <a:t>Based on the case study, discuss the concept of a communal conservancy in Namibia. Analyse the challenges faced by the Government in addressing socio-economic problems confronted by the rural poor in Namibia. Briefly explain the policies that have helped in the formation a community level conservancy in Namibia</a:t>
            </a:r>
            <a:endParaRPr lang="en-AU" sz="1400" dirty="0" smtClean="0"/>
          </a:p>
          <a:p>
            <a:pPr marL="514350" lvl="0" indent="-514350">
              <a:buFont typeface="+mj-lt"/>
              <a:buAutoNum type="arabicPeriod"/>
            </a:pPr>
            <a:r>
              <a:rPr lang="en-GB" sz="1400" dirty="0" smtClean="0"/>
              <a:t>Studies have shown that there is a need for partnerships; not exclusively between the private sector and communities, but widely across the industry due to the diversity of stakeholders. To what extent do these partnerships have the potential to result in sustainable tourism development and what measures should be taken to ensure that these partnerships yield tangible results?</a:t>
            </a:r>
            <a:endParaRPr lang="en-AU" sz="1400" dirty="0" smtClean="0"/>
          </a:p>
          <a:p>
            <a:pPr marL="514350" lvl="0" indent="-514350">
              <a:buFont typeface="+mj-lt"/>
              <a:buAutoNum type="arabicPeriod"/>
            </a:pPr>
            <a:r>
              <a:rPr lang="en-GB" sz="1400" dirty="0" smtClean="0"/>
              <a:t>The future of the community conservancy sector is bright in Namibia. Suggest five major points that should be addressed to ensure that this dream is realised and that the destination capitalises on its competitive advantage.</a:t>
            </a:r>
            <a:endParaRPr lang="en-AU" sz="1400" dirty="0" smtClean="0"/>
          </a:p>
          <a:p>
            <a:pPr marL="514350" lvl="0" indent="-514350">
              <a:buFont typeface="+mj-lt"/>
              <a:buAutoNum type="arabicPeriod"/>
            </a:pPr>
            <a:r>
              <a:rPr lang="en-GB" sz="1400" dirty="0" smtClean="0"/>
              <a:t>Discuss the challenges faced by CBT and recommend mitigation measures that would ensure the achievement of sustainable tourism development without compromising social equity, environmental sustainability, and economic efficiency. </a:t>
            </a:r>
            <a:endParaRPr lang="en-AU" sz="1400" dirty="0" smtClean="0"/>
          </a:p>
          <a:p>
            <a:pPr marL="514350" lvl="0" indent="-514350">
              <a:buFont typeface="+mj-lt"/>
              <a:buAutoNum type="arabicPeriod"/>
            </a:pPr>
            <a:r>
              <a:rPr lang="en-GB" sz="1400" dirty="0" smtClean="0"/>
              <a:t>Discuss the major achievements of Community Based Natural Resources Management in Namibia.</a:t>
            </a:r>
            <a:endParaRPr lang="en-AU" sz="1400" dirty="0"/>
          </a:p>
        </p:txBody>
      </p:sp>
    </p:spTree>
    <p:extLst>
      <p:ext uri="{BB962C8B-B14F-4D97-AF65-F5344CB8AC3E}">
        <p14:creationId xmlns:p14="http://schemas.microsoft.com/office/powerpoint/2010/main" val="74385055"/>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Learning Outcomes</a:t>
            </a:r>
            <a:endParaRPr lang="en-AU" dirty="0"/>
          </a:p>
        </p:txBody>
      </p:sp>
      <p:sp>
        <p:nvSpPr>
          <p:cNvPr id="3" name="Content Placeholder 2"/>
          <p:cNvSpPr>
            <a:spLocks noGrp="1"/>
          </p:cNvSpPr>
          <p:nvPr>
            <p:ph idx="13"/>
          </p:nvPr>
        </p:nvSpPr>
        <p:spPr>
          <a:xfrm>
            <a:off x="849313" y="754063"/>
            <a:ext cx="7986712" cy="3876675"/>
          </a:xfrm>
        </p:spPr>
        <p:txBody>
          <a:bodyPr/>
          <a:lstStyle/>
          <a:p>
            <a:pPr marL="0" indent="0">
              <a:buNone/>
            </a:pPr>
            <a:r>
              <a:rPr lang="en-GB" sz="1800" dirty="0" smtClean="0"/>
              <a:t>After studying the case study, learners should be able to:</a:t>
            </a:r>
            <a:endParaRPr lang="en-AU" sz="1800" dirty="0" smtClean="0"/>
          </a:p>
          <a:p>
            <a:pPr marL="514350" lvl="0" indent="-514350">
              <a:buFont typeface="+mj-lt"/>
              <a:buAutoNum type="arabicPeriod"/>
            </a:pPr>
            <a:r>
              <a:rPr lang="en-GB" sz="1800" dirty="0" smtClean="0"/>
              <a:t>evaluate the role of tourism as both a conservation and development tool in Namibia, particularly in relation to wildlife conservation and employment creation in communities where few alternative job opportunities exist;</a:t>
            </a:r>
            <a:endParaRPr lang="en-AU" sz="1800" dirty="0" smtClean="0"/>
          </a:p>
          <a:p>
            <a:pPr marL="514350" lvl="0" indent="-514350">
              <a:buFont typeface="+mj-lt"/>
              <a:buAutoNum type="arabicPeriod"/>
            </a:pPr>
            <a:r>
              <a:rPr lang="en-GB" sz="1800" dirty="0" smtClean="0"/>
              <a:t>assess the extent to which strong incentives can redirect community efforts to manage their natural resources in a sustainable manner to enhance their livelihoods;</a:t>
            </a:r>
            <a:endParaRPr lang="en-AU" sz="1800" dirty="0" smtClean="0"/>
          </a:p>
          <a:p>
            <a:pPr marL="514350" lvl="0" indent="-514350">
              <a:buFont typeface="+mj-lt"/>
              <a:buAutoNum type="arabicPeriod"/>
            </a:pPr>
            <a:r>
              <a:rPr lang="en-GB" sz="1800" dirty="0" smtClean="0"/>
              <a:t>discuss ways in which communities can capitalise on rapidly growing global tourism demands to boost tourism revenues and diversify their rural livelihoods away from primary traditional subsistence farming; and</a:t>
            </a:r>
            <a:endParaRPr lang="en-AU" sz="1800" dirty="0" smtClean="0"/>
          </a:p>
          <a:p>
            <a:pPr marL="514350" lvl="0" indent="-514350">
              <a:buFont typeface="+mj-lt"/>
              <a:buAutoNum type="arabicPeriod"/>
            </a:pPr>
            <a:r>
              <a:rPr lang="en-GB" sz="1800" dirty="0" smtClean="0"/>
              <a:t>provide insights with regard to benefit sharing and make feasible recommendations on tourism governance in the conservancy tourism sector</a:t>
            </a:r>
            <a:endParaRPr lang="en-AU" sz="1800" dirty="0"/>
          </a:p>
        </p:txBody>
      </p:sp>
    </p:spTree>
    <p:extLst>
      <p:ext uri="{BB962C8B-B14F-4D97-AF65-F5344CB8AC3E}">
        <p14:creationId xmlns:p14="http://schemas.microsoft.com/office/powerpoint/2010/main" val="2227538211"/>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Background </a:t>
            </a:r>
            <a:endParaRPr lang="en-ZA" dirty="0"/>
          </a:p>
        </p:txBody>
      </p:sp>
      <p:sp>
        <p:nvSpPr>
          <p:cNvPr id="3" name="Subtitle 2"/>
          <p:cNvSpPr>
            <a:spLocks noGrp="1"/>
          </p:cNvSpPr>
          <p:nvPr>
            <p:ph idx="13"/>
          </p:nvPr>
        </p:nvSpPr>
        <p:spPr>
          <a:xfrm>
            <a:off x="849313" y="754063"/>
            <a:ext cx="7986712" cy="3876675"/>
          </a:xfrm>
        </p:spPr>
        <p:txBody>
          <a:bodyPr/>
          <a:lstStyle/>
          <a:p>
            <a:pPr lvl="0"/>
            <a:r>
              <a:rPr lang="en-ZA" sz="2400" dirty="0" smtClean="0"/>
              <a:t>Namibia is depended on mineral, agriculture, fisheries and tourism for its Gross Domestic Product (GDP)</a:t>
            </a:r>
          </a:p>
          <a:p>
            <a:pPr lvl="0"/>
            <a:r>
              <a:rPr lang="en-ZA" sz="2400" dirty="0" smtClean="0"/>
              <a:t>Namibia was the first African country to incorporate CBNRM in its constitution</a:t>
            </a:r>
          </a:p>
          <a:p>
            <a:pPr lvl="0"/>
            <a:r>
              <a:rPr lang="en-ZA" sz="2400" dirty="0" smtClean="0"/>
              <a:t>The tourism sector has been regarded a priority area for BBEE and TIPEEG intervention programmes</a:t>
            </a:r>
          </a:p>
          <a:p>
            <a:pPr lvl="0"/>
            <a:r>
              <a:rPr lang="en-ZA" sz="2400" dirty="0" smtClean="0"/>
              <a:t>CBNRM seeks to curb cases of poaching, increase conservation of natural resources and sustainable development</a:t>
            </a:r>
          </a:p>
          <a:p>
            <a:endParaRPr lang="en-ZA" sz="2400" dirty="0"/>
          </a:p>
        </p:txBody>
      </p:sp>
    </p:spTree>
    <p:extLst>
      <p:ext uri="{BB962C8B-B14F-4D97-AF65-F5344CB8AC3E}">
        <p14:creationId xmlns:p14="http://schemas.microsoft.com/office/powerpoint/2010/main" val="1718603341"/>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Background</a:t>
            </a:r>
            <a:endParaRPr lang="en-A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9993" y="652007"/>
            <a:ext cx="4285043" cy="410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5807067"/>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Background</a:t>
            </a:r>
            <a:endParaRPr lang="en-AU" dirty="0"/>
          </a:p>
        </p:txBody>
      </p:sp>
      <p:sp>
        <p:nvSpPr>
          <p:cNvPr id="5" name="Rectangle 4"/>
          <p:cNvSpPr/>
          <p:nvPr/>
        </p:nvSpPr>
        <p:spPr>
          <a:xfrm>
            <a:off x="1596263" y="759086"/>
            <a:ext cx="6601531" cy="369332"/>
          </a:xfrm>
          <a:prstGeom prst="rect">
            <a:avLst/>
          </a:prstGeom>
        </p:spPr>
        <p:txBody>
          <a:bodyPr wrap="square">
            <a:spAutoFit/>
          </a:bodyPr>
          <a:lstStyle/>
          <a:p>
            <a:pPr algn="ctr"/>
            <a:r>
              <a:rPr lang="en-GB" b="1" dirty="0">
                <a:latin typeface="+mn-lt"/>
              </a:rPr>
              <a:t>Income to conservancies and from CBNRM activities</a:t>
            </a:r>
            <a:endParaRPr lang="en-AU" b="1" dirty="0">
              <a:latin typeface="+mn-l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1476" y="1114074"/>
            <a:ext cx="6872976" cy="349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039957"/>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Achievements</a:t>
            </a:r>
            <a:endParaRPr lang="en-ZA" dirty="0"/>
          </a:p>
        </p:txBody>
      </p:sp>
      <p:sp>
        <p:nvSpPr>
          <p:cNvPr id="3" name="Subtitle 2"/>
          <p:cNvSpPr>
            <a:spLocks noGrp="1"/>
          </p:cNvSpPr>
          <p:nvPr>
            <p:ph idx="13"/>
          </p:nvPr>
        </p:nvSpPr>
        <p:spPr>
          <a:xfrm>
            <a:off x="849313" y="754063"/>
            <a:ext cx="7986712" cy="3876675"/>
          </a:xfrm>
        </p:spPr>
        <p:txBody>
          <a:bodyPr/>
          <a:lstStyle/>
          <a:p>
            <a:pPr lvl="0"/>
            <a:r>
              <a:rPr lang="en-ZA" sz="2000" dirty="0" smtClean="0"/>
              <a:t>Devolvement of rights over natural resources to communities</a:t>
            </a:r>
          </a:p>
          <a:p>
            <a:pPr lvl="0"/>
            <a:r>
              <a:rPr lang="en-ZA" sz="2000" dirty="0" smtClean="0"/>
              <a:t>Significant growth in the number of registered conservancies from 4 in 1998 to 59 in 2010</a:t>
            </a:r>
          </a:p>
          <a:p>
            <a:pPr lvl="0"/>
            <a:r>
              <a:rPr lang="en-ZA" sz="2000" dirty="0" smtClean="0"/>
              <a:t>By 2010, 16,1% of the land is under conservation with an income of N$ 45.8 million</a:t>
            </a:r>
          </a:p>
          <a:p>
            <a:pPr lvl="0"/>
            <a:r>
              <a:rPr lang="en-ZA" sz="2000" dirty="0" smtClean="0"/>
              <a:t>Increased direct and indirect benefits for the local communities</a:t>
            </a:r>
          </a:p>
          <a:p>
            <a:pPr lvl="0"/>
            <a:r>
              <a:rPr lang="en-ZA" sz="2000" dirty="0" smtClean="0"/>
              <a:t>Community participation in decision making regarding their natural assets</a:t>
            </a:r>
          </a:p>
          <a:p>
            <a:pPr lvl="0"/>
            <a:r>
              <a:rPr lang="en-ZA" sz="2000" dirty="0" smtClean="0"/>
              <a:t>Restoration and translocation of wildlife to local communities to expand range and population of species</a:t>
            </a:r>
          </a:p>
          <a:p>
            <a:pPr lvl="0"/>
            <a:r>
              <a:rPr lang="en-ZA" sz="2000" dirty="0" smtClean="0"/>
              <a:t>Infrastructural development and improved livelihoods </a:t>
            </a:r>
          </a:p>
          <a:p>
            <a:endParaRPr lang="en-ZA" sz="2000" dirty="0"/>
          </a:p>
        </p:txBody>
      </p:sp>
    </p:spTree>
    <p:extLst>
      <p:ext uri="{BB962C8B-B14F-4D97-AF65-F5344CB8AC3E}">
        <p14:creationId xmlns:p14="http://schemas.microsoft.com/office/powerpoint/2010/main" val="4280811583"/>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Theoretical Context &amp; Analysis</a:t>
            </a:r>
            <a:endParaRPr lang="en-ZA" dirty="0"/>
          </a:p>
        </p:txBody>
      </p:sp>
      <p:sp>
        <p:nvSpPr>
          <p:cNvPr id="3" name="Subtitle 2"/>
          <p:cNvSpPr>
            <a:spLocks noGrp="1"/>
          </p:cNvSpPr>
          <p:nvPr>
            <p:ph idx="13"/>
          </p:nvPr>
        </p:nvSpPr>
        <p:spPr>
          <a:xfrm>
            <a:off x="849313" y="754063"/>
            <a:ext cx="7986712" cy="3876675"/>
          </a:xfrm>
        </p:spPr>
        <p:txBody>
          <a:bodyPr/>
          <a:lstStyle/>
          <a:p>
            <a:pPr lvl="0"/>
            <a:r>
              <a:rPr lang="en-ZA" sz="1700" dirty="0" smtClean="0"/>
              <a:t>Devolve proprietorship over land to a group of individuals. </a:t>
            </a:r>
          </a:p>
          <a:p>
            <a:pPr lvl="0"/>
            <a:r>
              <a:rPr lang="en-ZA" sz="1700" dirty="0" smtClean="0"/>
              <a:t>Define membership, area to be owned and managed, rules, and enforce those rules</a:t>
            </a:r>
          </a:p>
          <a:p>
            <a:pPr lvl="0"/>
            <a:r>
              <a:rPr lang="en-ZA" sz="1700" dirty="0" smtClean="0"/>
              <a:t>For residents to participate in tourism there should be benefits</a:t>
            </a:r>
          </a:p>
          <a:p>
            <a:pPr lvl="0"/>
            <a:r>
              <a:rPr lang="en-ZA" sz="1700" dirty="0" smtClean="0"/>
              <a:t>Ensure that the perceived benefits exceed perceived costs</a:t>
            </a:r>
          </a:p>
          <a:p>
            <a:pPr lvl="0"/>
            <a:r>
              <a:rPr lang="en-ZA" sz="1700" dirty="0" smtClean="0"/>
              <a:t>Explain how individual and societal norms, values, believes and residents’ attitudes are managed for a common goal</a:t>
            </a:r>
          </a:p>
          <a:p>
            <a:pPr lvl="0"/>
            <a:r>
              <a:rPr lang="en-ZA" sz="1700" dirty="0" smtClean="0"/>
              <a:t>Community’s attitudes towards tourists through stages of euphoria to antagonism</a:t>
            </a:r>
          </a:p>
          <a:p>
            <a:pPr lvl="0"/>
            <a:r>
              <a:rPr lang="en-ZA" sz="1700" dirty="0" smtClean="0"/>
              <a:t>Destination life cycle goes through stages of exploration to either decline or rejuvenation.</a:t>
            </a:r>
          </a:p>
          <a:p>
            <a:pPr lvl="0"/>
            <a:r>
              <a:rPr lang="en-ZA" sz="1700" dirty="0" smtClean="0"/>
              <a:t>Sustainable tourism development should achieve economic wellbeing, optimum guest satisfaction, healthy culture, environmental protection and subjective wellbeing of locals.</a:t>
            </a:r>
          </a:p>
        </p:txBody>
      </p:sp>
    </p:spTree>
    <p:extLst>
      <p:ext uri="{BB962C8B-B14F-4D97-AF65-F5344CB8AC3E}">
        <p14:creationId xmlns:p14="http://schemas.microsoft.com/office/powerpoint/2010/main" val="2894866054"/>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Future outlook</a:t>
            </a:r>
            <a:endParaRPr lang="en-ZA" dirty="0"/>
          </a:p>
        </p:txBody>
      </p:sp>
      <p:sp>
        <p:nvSpPr>
          <p:cNvPr id="3" name="Subtitle 2"/>
          <p:cNvSpPr>
            <a:spLocks noGrp="1"/>
          </p:cNvSpPr>
          <p:nvPr>
            <p:ph idx="13"/>
          </p:nvPr>
        </p:nvSpPr>
        <p:spPr>
          <a:xfrm>
            <a:off x="849313" y="754063"/>
            <a:ext cx="7986712" cy="3876675"/>
          </a:xfrm>
        </p:spPr>
        <p:txBody>
          <a:bodyPr/>
          <a:lstStyle/>
          <a:p>
            <a:pPr lvl="0"/>
            <a:r>
              <a:rPr lang="en-ZA" sz="1900" dirty="0" smtClean="0"/>
              <a:t>Conservancies can improve the livelihoods of communities in a sustainable way</a:t>
            </a:r>
          </a:p>
          <a:p>
            <a:pPr lvl="0"/>
            <a:r>
              <a:rPr lang="en-ZA" sz="1900" dirty="0" smtClean="0"/>
              <a:t>The continued ownership of the land by the state can jeopardise the future success of conservancies</a:t>
            </a:r>
          </a:p>
          <a:p>
            <a:pPr lvl="0"/>
            <a:r>
              <a:rPr lang="en-ZA" sz="1900" dirty="0" smtClean="0"/>
              <a:t>Exclusive rights does not mean ownership</a:t>
            </a:r>
          </a:p>
          <a:p>
            <a:pPr lvl="0"/>
            <a:r>
              <a:rPr lang="en-ZA" sz="1900" dirty="0" smtClean="0"/>
              <a:t>Since communities do not own the land, they cannot use it as collateral or surety or financial investment in an enterprise</a:t>
            </a:r>
          </a:p>
          <a:p>
            <a:pPr lvl="0"/>
            <a:r>
              <a:rPr lang="en-ZA" sz="1900" dirty="0" smtClean="0"/>
              <a:t>Need to remove barriers through policy interventions and attract investment</a:t>
            </a:r>
          </a:p>
          <a:p>
            <a:pPr lvl="0"/>
            <a:r>
              <a:rPr lang="en-ZA" sz="1900" dirty="0" smtClean="0"/>
              <a:t>Complete empowerment of communities to operate joint venture businesses once the contract with an investor expires</a:t>
            </a:r>
          </a:p>
          <a:p>
            <a:pPr lvl="0"/>
            <a:r>
              <a:rPr lang="en-ZA" sz="1900" dirty="0" smtClean="0"/>
              <a:t>Collaboration of stakeholders  </a:t>
            </a:r>
          </a:p>
          <a:p>
            <a:endParaRPr lang="en-ZA" sz="1900" dirty="0"/>
          </a:p>
        </p:txBody>
      </p:sp>
    </p:spTree>
    <p:extLst>
      <p:ext uri="{BB962C8B-B14F-4D97-AF65-F5344CB8AC3E}">
        <p14:creationId xmlns:p14="http://schemas.microsoft.com/office/powerpoint/2010/main" val="4153799657"/>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Conclusions</a:t>
            </a:r>
            <a:endParaRPr lang="en-ZA" dirty="0"/>
          </a:p>
        </p:txBody>
      </p:sp>
      <p:sp>
        <p:nvSpPr>
          <p:cNvPr id="3" name="Subtitle 2"/>
          <p:cNvSpPr>
            <a:spLocks noGrp="1"/>
          </p:cNvSpPr>
          <p:nvPr>
            <p:ph idx="13"/>
          </p:nvPr>
        </p:nvSpPr>
        <p:spPr>
          <a:xfrm>
            <a:off x="849313" y="754063"/>
            <a:ext cx="7986712" cy="3876675"/>
          </a:xfrm>
        </p:spPr>
        <p:txBody>
          <a:bodyPr/>
          <a:lstStyle/>
          <a:p>
            <a:pPr lvl="0"/>
            <a:r>
              <a:rPr lang="en-ZA" sz="1800" dirty="0" smtClean="0"/>
              <a:t>CBNRM is the centre piece of conservancies</a:t>
            </a:r>
          </a:p>
          <a:p>
            <a:pPr lvl="0"/>
            <a:r>
              <a:rPr lang="en-ZA" sz="1800" dirty="0" smtClean="0"/>
              <a:t>Namibia has led the way in conservation in Southern Africa? Worldwide?</a:t>
            </a:r>
          </a:p>
          <a:p>
            <a:pPr lvl="0"/>
            <a:r>
              <a:rPr lang="en-ZA" sz="1800" dirty="0" smtClean="0"/>
              <a:t>The government, private sector and NGOs have participated meaningfully in championing the conservancy sector</a:t>
            </a:r>
          </a:p>
          <a:p>
            <a:pPr lvl="0"/>
            <a:r>
              <a:rPr lang="en-ZA" sz="1800" dirty="0" smtClean="0"/>
              <a:t>The conservancy sector has provided the linkages between conservation and development</a:t>
            </a:r>
          </a:p>
          <a:p>
            <a:pPr lvl="0"/>
            <a:r>
              <a:rPr lang="en-ZA" sz="1800" dirty="0" smtClean="0"/>
              <a:t>The promulgation of a tourism policy has opened the doors for local community empowerment</a:t>
            </a:r>
          </a:p>
          <a:p>
            <a:pPr lvl="0"/>
            <a:r>
              <a:rPr lang="en-ZA" sz="1800" dirty="0" smtClean="0"/>
              <a:t>The case study demonstrates the extent to which the Government can influence the development through tourism </a:t>
            </a:r>
          </a:p>
          <a:p>
            <a:pPr lvl="0"/>
            <a:r>
              <a:rPr lang="en-ZA" sz="1800" dirty="0" smtClean="0"/>
              <a:t>The case study has also brought new insights into the complexity of tourism as a rural development strategy and how wildlife can be restored through conservation</a:t>
            </a:r>
          </a:p>
          <a:p>
            <a:endParaRPr lang="en-ZA" sz="1800" dirty="0"/>
          </a:p>
        </p:txBody>
      </p:sp>
    </p:spTree>
    <p:extLst>
      <p:ext uri="{BB962C8B-B14F-4D97-AF65-F5344CB8AC3E}">
        <p14:creationId xmlns:p14="http://schemas.microsoft.com/office/powerpoint/2010/main" val="3116873814"/>
      </p:ext>
    </p:extLst>
  </p:cSld>
  <p:clrMapOvr>
    <a:masterClrMapping/>
  </p:clrMapOvr>
  <p:transition spd="med">
    <p:fade thruBlk="1"/>
  </p:transition>
</p:sld>
</file>

<file path=ppt/theme/theme1.xml><?xml version="1.0" encoding="utf-8"?>
<a:theme xmlns:a="http://schemas.openxmlformats.org/drawingml/2006/main" name="Berrylishious desig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370</TotalTime>
  <Words>783</Words>
  <Application>Microsoft Office PowerPoint</Application>
  <PresentationFormat>On-screen Show (16:9)</PresentationFormat>
  <Paragraphs>56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Berrylishious design template</vt:lpstr>
      <vt:lpstr>Namibia</vt:lpstr>
      <vt:lpstr>Learning Outcomes</vt:lpstr>
      <vt:lpstr>Background </vt:lpstr>
      <vt:lpstr>Background</vt:lpstr>
      <vt:lpstr>Background</vt:lpstr>
      <vt:lpstr>Achievements</vt:lpstr>
      <vt:lpstr>Theoretical Context &amp; Analysis</vt:lpstr>
      <vt:lpstr>Future outlook</vt:lpstr>
      <vt:lpstr>Conclusions</vt:lpstr>
      <vt:lpstr>Study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dc:creator>
  <cp:lastModifiedBy>uqpbenck</cp:lastModifiedBy>
  <cp:revision>115</cp:revision>
  <cp:lastPrinted>2012-10-22T17:26:30Z</cp:lastPrinted>
  <dcterms:created xsi:type="dcterms:W3CDTF">2012-10-22T00:42:01Z</dcterms:created>
  <dcterms:modified xsi:type="dcterms:W3CDTF">2013-07-01T11:18:47Z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TC010900171033</vt:lpwstr>
  </property>
</Properties>
</file>